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89" r:id="rId3"/>
    <p:sldId id="290" r:id="rId4"/>
    <p:sldId id="300" r:id="rId5"/>
    <p:sldId id="292" r:id="rId6"/>
    <p:sldId id="293" r:id="rId7"/>
    <p:sldId id="294" r:id="rId8"/>
    <p:sldId id="295" r:id="rId9"/>
    <p:sldId id="296" r:id="rId10"/>
    <p:sldId id="291" r:id="rId11"/>
    <p:sldId id="297" r:id="rId12"/>
    <p:sldId id="298" r:id="rId13"/>
    <p:sldId id="302" r:id="rId14"/>
    <p:sldId id="299" r:id="rId15"/>
    <p:sldId id="301" r:id="rId16"/>
    <p:sldId id="303" r:id="rId17"/>
    <p:sldId id="304" r:id="rId18"/>
    <p:sldId id="305" r:id="rId19"/>
    <p:sldId id="306" r:id="rId20"/>
    <p:sldId id="307" r:id="rId21"/>
    <p:sldId id="308" r:id="rId22"/>
    <p:sldId id="309" r:id="rId23"/>
    <p:sldId id="310" r:id="rId24"/>
    <p:sldId id="311" r:id="rId25"/>
    <p:sldId id="288" r:id="rId26"/>
    <p:sldId id="27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20" autoAdjust="0"/>
  </p:normalViewPr>
  <p:slideViewPr>
    <p:cSldViewPr snapToGrid="0">
      <p:cViewPr varScale="1">
        <p:scale>
          <a:sx n="91" d="100"/>
          <a:sy n="91" d="100"/>
        </p:scale>
        <p:origin x="1056" y="192"/>
      </p:cViewPr>
      <p:guideLst>
        <p:guide orient="horz" pos="2160"/>
        <p:guide pos="2880"/>
      </p:guideLst>
    </p:cSldViewPr>
  </p:slideViewPr>
  <p:outlineViewPr>
    <p:cViewPr>
      <p:scale>
        <a:sx n="33" d="100"/>
        <a:sy n="33" d="100"/>
      </p:scale>
      <p:origin x="0" y="-17670"/>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5/2/17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genbug/3529776320/" TargetMode="External"/><Relationship Id="rId4" Type="http://schemas.openxmlformats.org/officeDocument/2006/relationships/hyperlink" Target="https://creativecommons.org/licenses/by-nc-nd/4.0/"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creativecommons.org/licenses/by/4.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stephen_rees/4499802916/" TargetMode="External"/><Relationship Id="rId4" Type="http://schemas.openxmlformats.org/officeDocument/2006/relationships/hyperlink" Target="https://creativecommons.org/licenses/by-nc-nd/4.0/"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creativecommons.org/licenses/by/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en/light-bulbs-light-bulb-light-energy-1125016/" TargetMode="External"/><Relationship Id="rId4" Type="http://schemas.openxmlformats.org/officeDocument/2006/relationships/hyperlink" Target="https://creativecommons.org/about/cc0"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4" Type="http://schemas.openxmlformats.org/officeDocument/2006/relationships/hyperlink" Target="http://www.slideshare.net/JenniferHoffmann/cooking-channel-marketing-project"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creativecommons.org/licenses/by/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chorwedel/12613017214/" TargetMode="External"/><Relationship Id="rId4" Type="http://schemas.openxmlformats.org/officeDocument/2006/relationships/hyperlink" Target="https://creativecommons.org/licenses/by-nc-nd/4.0/"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iamseb/1581319503" TargetMode="External"/><Relationship Id="rId4" Type="http://schemas.openxmlformats.org/officeDocument/2006/relationships/hyperlink" Target="https://creativecommons.org/licenses/by-sa/4.0/"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calsidyrose/4925267732/" TargetMode="External"/><Relationship Id="rId4" Type="http://schemas.openxmlformats.org/officeDocument/2006/relationships/hyperlink" Target="https://creativecommons.org/licenses/by/4.0/"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ea typeface="+mn-ea"/>
                <a:cs typeface="+mn-cs"/>
              </a:rPr>
              <a:t>All text in these slides is taken from  </a:t>
            </a:r>
            <a:r>
              <a:rPr lang="en-US" sz="1200" b="0" i="0" kern="1200" dirty="0">
                <a:solidFill>
                  <a:schemeClr val="tx1"/>
                </a:solidFill>
                <a:effectLst/>
                <a:ea typeface="+mn-ea"/>
                <a:cs typeface="+mn-cs"/>
              </a:rPr>
              <a:t>https://courses.lumenlearning.com/waymakerintromarketingxmasterfall2016/</a:t>
            </a:r>
            <a:r>
              <a:rPr lang="en-US" sz="1200" b="0" i="0" u="none" strike="noStrike" kern="1200" dirty="0">
                <a:solidFill>
                  <a:schemeClr val="tx1"/>
                </a:solidFill>
                <a:effectLst/>
                <a:ea typeface="+mn-ea"/>
                <a:cs typeface="+mn-cs"/>
              </a:rPr>
              <a:t>, where it is published under one or more open licenses.</a:t>
            </a:r>
            <a:endParaRPr lang="en-US" b="0" dirty="0">
              <a:effectLst/>
            </a:endParaRPr>
          </a:p>
          <a:p>
            <a:r>
              <a:rPr lang="en-US" sz="1200" b="0" i="0" u="none" strike="noStrike" kern="1200" dirty="0">
                <a:solidFill>
                  <a:schemeClr val="tx1"/>
                </a:solidFill>
                <a:effectLst/>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ea typeface="+mn-ea"/>
                <a:cs typeface="+mn-cs"/>
              </a:rPr>
              <a:t>Cover Image: No title Authored by: Nicolai Berntsen Located at: https://unsplash.com/photos/F3uyey6ours License: Creative Commons Zero </a:t>
            </a:r>
            <a:endParaRPr lang="en-US" b="0" dirty="0"/>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dirty="0"/>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208708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Suitcases Stacked to the Ceiling.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Laura Gilmore.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https://www.flickr.com/photos/genbug/3529776320/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132415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Implementing Positioning Strategy.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17999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Screenshot of Tyco Solutions by Industry.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238707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208938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feature is a quality of the product. A benefit is how it affects the consumer. Air bags are a feature. Feeling safe is </a:t>
            </a:r>
            <a:r>
              <a:rPr lang="en-US" baseline="0"/>
              <a:t>a benefit. </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336018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26</a:t>
            </a:fld>
            <a:endParaRPr lang="en-US" dirty="0"/>
          </a:p>
        </p:txBody>
      </p:sp>
    </p:spTree>
    <p:extLst>
      <p:ext uri="{BB962C8B-B14F-4D97-AF65-F5344CB8AC3E}">
        <p14:creationId xmlns:p14="http://schemas.microsoft.com/office/powerpoint/2010/main" val="10810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Macy's Flower Show.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Stephen Rees.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https://www.flickr.com/photos/stephen_rees/4499802916/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148565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222938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Lightbulbs.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Pixabay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https://pixabay.com/en/light-bulbs-light-bulb-light-energy-1125016/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27752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Screenshot Perceptual Map: Lifestyle Programming.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pPr fontAlgn="base"/>
            <a:r>
              <a:rPr lang="en-US" sz="1200" b="0" i="0" kern="1200" dirty="0">
                <a:solidFill>
                  <a:schemeClr val="tx1"/>
                </a:solidFill>
                <a:effectLst/>
                <a:latin typeface="Tahoma" panose="020B0604030504040204" pitchFamily="34" charset="0"/>
                <a:ea typeface="+mn-ea"/>
                <a:cs typeface="+mn-cs"/>
              </a:rPr>
              <a:t>Source: Cooking Channel Marketing Project, </a:t>
            </a:r>
            <a:r>
              <a:rPr lang="en-US" sz="1200" b="1" i="0" u="none" strike="noStrike" kern="1200" dirty="0">
                <a:solidFill>
                  <a:schemeClr val="tx1"/>
                </a:solidFill>
                <a:effectLst/>
                <a:latin typeface="Tahoma" panose="020B0604030504040204" pitchFamily="34" charset="0"/>
                <a:ea typeface="+mn-ea"/>
                <a:cs typeface="+mn-cs"/>
                <a:hlinkClick r:id="rId4"/>
              </a:rPr>
              <a:t>http://www.slideshare.net/JenniferHoffmann/cooking-channel-marketing-project</a:t>
            </a:r>
            <a:r>
              <a:rPr lang="en-US" sz="1200" b="0" i="0" kern="1200" dirty="0">
                <a:solidFill>
                  <a:schemeClr val="tx1"/>
                </a:solidFill>
                <a:effectLst/>
                <a:latin typeface="Tahoma" panose="020B0604030504040204" pitchFamily="34" charset="0"/>
                <a:ea typeface="+mn-ea"/>
                <a:cs typeface="+mn-cs"/>
              </a:rPr>
              <a:t>, Slide #60</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125882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394893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Kia GT4 Stinger.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Chad </a:t>
            </a:r>
            <a:r>
              <a:rPr lang="en-US" sz="1200" b="0" i="0" kern="1200" dirty="0" err="1">
                <a:solidFill>
                  <a:schemeClr val="tx1"/>
                </a:solidFill>
                <a:effectLst/>
                <a:latin typeface="Tahoma" panose="020B0604030504040204" pitchFamily="34" charset="0"/>
                <a:ea typeface="+mn-ea"/>
                <a:cs typeface="+mn-cs"/>
              </a:rPr>
              <a:t>Horwedel</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https://www.flickr.com/photos/chorwedel/12613017214/</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197850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Tahoma" panose="020B0604030504040204" pitchFamily="34" charset="0"/>
                <a:ea typeface="+mn-ea"/>
                <a:cs typeface="+mn-cs"/>
              </a:rPr>
              <a:t>Wieden+Kennedy</a:t>
            </a:r>
            <a:r>
              <a:rPr lang="en-US" sz="1200" b="0" i="0" kern="1200" dirty="0">
                <a:solidFill>
                  <a:schemeClr val="tx1"/>
                </a:solidFill>
                <a:effectLst/>
                <a:latin typeface="Tahoma" panose="020B0604030504040204" pitchFamily="34" charset="0"/>
                <a:ea typeface="+mn-ea"/>
                <a:cs typeface="+mn-cs"/>
              </a:rPr>
              <a:t> door.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Sebastian </a:t>
            </a:r>
            <a:r>
              <a:rPr lang="en-US" sz="1200" b="0" i="0" kern="1200" dirty="0" err="1">
                <a:solidFill>
                  <a:schemeClr val="tx1"/>
                </a:solidFill>
                <a:effectLst/>
                <a:latin typeface="Tahoma" panose="020B0604030504040204" pitchFamily="34" charset="0"/>
                <a:ea typeface="+mn-ea"/>
                <a:cs typeface="+mn-cs"/>
              </a:rPr>
              <a:t>Oehme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https://www.flickr.com/photos/iamseb/1581319503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BY-SA: Attribution-</a:t>
            </a:r>
            <a:r>
              <a:rPr lang="en-US" sz="1200" b="1" i="1" u="sng" kern="1200" dirty="0" err="1">
                <a:solidFill>
                  <a:schemeClr val="tx1"/>
                </a:solidFill>
                <a:effectLst/>
                <a:latin typeface="Tahoma" panose="020B0604030504040204" pitchFamily="34" charset="0"/>
                <a:ea typeface="+mn-ea"/>
                <a:cs typeface="+mn-cs"/>
                <a:hlinkClick r:id="rId4"/>
              </a:rPr>
              <a:t>ShareAlike</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299548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Compass Study.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Calsidyrose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https://www.flickr.com/photos/calsidyrose/4925267732/</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273447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333679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94421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lvl1pPr>
              <a:defRPr>
                <a:latin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378073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21588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72205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6" name="Footer Placeholder 5"/>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403547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latin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atin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a:latin typeface="Tahoma" panose="020B0604030504040204" pitchFamily="34" charset="0"/>
              </a:defRPr>
            </a:lvl1pPr>
            <a:lvl2pPr>
              <a:defRPr>
                <a:latin typeface="Tahoma" panose="020B0604030504040204" pitchFamily="34" charset="0"/>
              </a:defRPr>
            </a:lvl2pPr>
            <a:lvl3pPr>
              <a:defRPr>
                <a:latin typeface="Tahoma" panose="020B0604030504040204" pitchFamily="34" charset="0"/>
              </a:defRPr>
            </a:lvl3pPr>
            <a:lvl4pPr>
              <a:defRPr>
                <a:latin typeface="Tahoma" panose="020B0604030504040204" pitchFamily="34" charset="0"/>
              </a:defRPr>
            </a:lvl4pPr>
            <a:lvl5pPr>
              <a:defRPr>
                <a:latin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8" name="Footer Placeholder 7"/>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57775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4" name="Footer Placeholder 3"/>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14807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3" name="Footer Placeholder 2"/>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63814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atin typeface="Tahoma" panose="020B0604030504040204" pitchFamily="34" charset="0"/>
              </a:defRPr>
            </a:lvl1pPr>
            <a:lvl2pPr>
              <a:defRPr sz="2800">
                <a:latin typeface="Tahoma" panose="020B0604030504040204" pitchFamily="34" charset="0"/>
              </a:defRPr>
            </a:lvl2pPr>
            <a:lvl3pPr>
              <a:defRPr sz="2400">
                <a:latin typeface="Tahoma" panose="020B0604030504040204" pitchFamily="34" charset="0"/>
              </a:defRPr>
            </a:lvl3pPr>
            <a:lvl4pPr>
              <a:defRPr sz="2000">
                <a:latin typeface="Tahoma" panose="020B0604030504040204" pitchFamily="34" charset="0"/>
              </a:defRPr>
            </a:lvl4pPr>
            <a:lvl5pPr>
              <a:defRPr sz="2000">
                <a:latin typeface="Tahoma" panose="020B060403050404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6" name="Footer Placeholder 5"/>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424484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Tahom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defRPr>
            </a:lvl1pPr>
          </a:lstStyle>
          <a:p>
            <a:fld id="{DEC29808-1B04-4B6F-9A1F-669A6E36388E}" type="datetimeFigureOut">
              <a:rPr lang="en-US" smtClean="0"/>
              <a:pPr/>
              <a:t>5/2/17</a:t>
            </a:fld>
            <a:endParaRPr lang="en-US" dirty="0"/>
          </a:p>
        </p:txBody>
      </p:sp>
      <p:sp>
        <p:nvSpPr>
          <p:cNvPr id="6" name="Footer Placeholder 5"/>
          <p:cNvSpPr>
            <a:spLocks noGrp="1"/>
          </p:cNvSpPr>
          <p:nvPr>
            <p:ph type="ftr" sz="quarter" idx="11"/>
          </p:nvPr>
        </p:nvSpPr>
        <p:spPr/>
        <p:txBody>
          <a:bodyPr/>
          <a:lstStyle>
            <a:lvl1pPr>
              <a:defRPr>
                <a:latin typeface="Tahom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5302957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DEC29808-1B04-4B6F-9A1F-669A6E36388E}" type="datetimeFigureOut">
              <a:rPr lang="en-US" smtClean="0"/>
              <a:pPr/>
              <a:t>5/2/17</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185626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89"/>
          <a:stretch/>
        </p:blipFill>
        <p:spPr>
          <a:xfrm>
            <a:off x="0" y="0"/>
            <a:ext cx="9315989" cy="6849687"/>
          </a:xfrm>
          <a:prstGeom prst="rect">
            <a:avLst/>
          </a:prstGeom>
        </p:spPr>
      </p:pic>
      <p:sp>
        <p:nvSpPr>
          <p:cNvPr id="3" name="Title 2"/>
          <p:cNvSpPr>
            <a:spLocks noGrp="1"/>
          </p:cNvSpPr>
          <p:nvPr>
            <p:ph type="ctrTitle"/>
          </p:nvPr>
        </p:nvSpPr>
        <p:spPr>
          <a:xfrm>
            <a:off x="685800" y="3302849"/>
            <a:ext cx="7772400" cy="2387600"/>
          </a:xfrm>
        </p:spPr>
        <p:txBody>
          <a:bodyPr/>
          <a:lstStyle/>
          <a:p>
            <a:r>
              <a:rPr lang="en-US" dirty="0">
                <a:solidFill>
                  <a:schemeClr val="bg1"/>
                </a:solidFill>
              </a:rPr>
              <a:t>Positioning</a:t>
            </a:r>
          </a:p>
        </p:txBody>
      </p:sp>
      <p:sp>
        <p:nvSpPr>
          <p:cNvPr id="4" name="Content Placeholder 3"/>
          <p:cNvSpPr>
            <a:spLocks noGrp="1"/>
          </p:cNvSpPr>
          <p:nvPr>
            <p:ph type="subTitle" idx="1"/>
          </p:nvPr>
        </p:nvSpPr>
        <p:spPr>
          <a:xfrm>
            <a:off x="1143000" y="5782524"/>
            <a:ext cx="6858000" cy="1655762"/>
          </a:xfrm>
        </p:spPr>
        <p:txBody>
          <a:bodyPr/>
          <a:lstStyle/>
          <a:p>
            <a:pPr marL="0" indent="0">
              <a:buNone/>
            </a:pPr>
            <a:r>
              <a:rPr lang="en-US" dirty="0">
                <a:solidFill>
                  <a:schemeClr val="bg1"/>
                </a:solidFill>
              </a:rPr>
              <a:t>Principles of Marketing</a:t>
            </a:r>
          </a:p>
        </p:txBody>
      </p:sp>
    </p:spTree>
    <p:extLst>
      <p:ext uri="{BB962C8B-B14F-4D97-AF65-F5344CB8AC3E}">
        <p14:creationId xmlns:p14="http://schemas.microsoft.com/office/powerpoint/2010/main" val="1457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Statement</a:t>
            </a:r>
          </a:p>
        </p:txBody>
      </p:sp>
      <p:sp>
        <p:nvSpPr>
          <p:cNvPr id="3" name="Content Placeholder 2"/>
          <p:cNvSpPr>
            <a:spLocks noGrp="1"/>
          </p:cNvSpPr>
          <p:nvPr>
            <p:ph idx="1"/>
          </p:nvPr>
        </p:nvSpPr>
        <p:spPr/>
        <p:txBody>
          <a:bodyPr>
            <a:normAutofit/>
          </a:bodyPr>
          <a:lstStyle/>
          <a:p>
            <a:pPr marL="0" indent="0">
              <a:buNone/>
            </a:pPr>
            <a:r>
              <a:rPr lang="en-US" dirty="0" smtClean="0"/>
              <a:t>One </a:t>
            </a:r>
            <a:r>
              <a:rPr lang="en-US" dirty="0" smtClean="0"/>
              <a:t>sentence </a:t>
            </a:r>
            <a:r>
              <a:rPr lang="en-US" dirty="0"/>
              <a:t>that concisely identifies the target market and what you want customers to think about your </a:t>
            </a:r>
            <a:r>
              <a:rPr lang="en-US" dirty="0" smtClean="0"/>
              <a:t>brand Includes:</a:t>
            </a:r>
            <a:endParaRPr lang="en-US" dirty="0"/>
          </a:p>
          <a:p>
            <a:pPr marL="457200" indent="-457200">
              <a:buAutoNum type="arabicParenR"/>
            </a:pPr>
            <a:r>
              <a:rPr lang="en-US" dirty="0"/>
              <a:t>the target market</a:t>
            </a:r>
          </a:p>
          <a:p>
            <a:pPr marL="457200" indent="-457200">
              <a:buAutoNum type="arabicParenR"/>
            </a:pPr>
            <a:r>
              <a:rPr lang="en-US" dirty="0"/>
              <a:t>the brand name</a:t>
            </a:r>
          </a:p>
          <a:p>
            <a:pPr marL="457200" indent="-457200">
              <a:buAutoNum type="arabicParenR"/>
            </a:pPr>
            <a:r>
              <a:rPr lang="en-US" dirty="0"/>
              <a:t>the key points of differentiation</a:t>
            </a:r>
          </a:p>
          <a:p>
            <a:pPr marL="457200" indent="-457200">
              <a:buAutoNum type="arabicParenR"/>
            </a:pPr>
            <a:r>
              <a:rPr lang="en-US" dirty="0"/>
              <a:t>the product/service </a:t>
            </a:r>
            <a:r>
              <a:rPr lang="en-US" dirty="0" smtClean="0"/>
              <a:t>category</a:t>
            </a:r>
            <a:endParaRPr lang="en-US" dirty="0"/>
          </a:p>
          <a:p>
            <a:pPr marL="457200" indent="-457200">
              <a:buAutoNum type="arabicParenR"/>
            </a:pPr>
            <a:r>
              <a:rPr lang="en-US" dirty="0"/>
              <a:t>why customers should believe the positioning claims</a:t>
            </a:r>
          </a:p>
        </p:txBody>
      </p:sp>
      <p:pic>
        <p:nvPicPr>
          <p:cNvPr id="14338" name="Picture 2" descr="Photo of a yellow KIA GT4 Stinger sports car in a show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76" y="2927522"/>
            <a:ext cx="3291841" cy="192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for Positioning Statement</a:t>
            </a:r>
          </a:p>
        </p:txBody>
      </p:sp>
      <p:sp>
        <p:nvSpPr>
          <p:cNvPr id="3" name="Content Placeholder 2"/>
          <p:cNvSpPr>
            <a:spLocks noGrp="1"/>
          </p:cNvSpPr>
          <p:nvPr>
            <p:ph idx="1"/>
          </p:nvPr>
        </p:nvSpPr>
        <p:spPr/>
        <p:txBody>
          <a:bodyPr/>
          <a:lstStyle/>
          <a:p>
            <a:pPr marL="0" indent="0">
              <a:buNone/>
            </a:pPr>
            <a:r>
              <a:rPr lang="en-US" dirty="0"/>
              <a:t>To [</a:t>
            </a:r>
            <a:r>
              <a:rPr lang="en-US" i="1" dirty="0"/>
              <a:t>target audience</a:t>
            </a:r>
            <a:r>
              <a:rPr lang="en-US" dirty="0"/>
              <a:t>], Product X is the only [</a:t>
            </a:r>
            <a:r>
              <a:rPr lang="en-US" i="1" dirty="0"/>
              <a:t>category or frame of reference</a:t>
            </a:r>
            <a:r>
              <a:rPr lang="en-US" dirty="0"/>
              <a:t>] that [</a:t>
            </a:r>
            <a:r>
              <a:rPr lang="en-US" i="1" dirty="0"/>
              <a:t>points of differentiation/benefits delivered</a:t>
            </a:r>
            <a:r>
              <a:rPr lang="en-US" dirty="0"/>
              <a:t>] because [</a:t>
            </a:r>
            <a:r>
              <a:rPr lang="en-US" i="1" dirty="0"/>
              <a:t>reasons to believe</a:t>
            </a:r>
            <a:r>
              <a:rPr lang="en-US" dirty="0"/>
              <a:t>].</a:t>
            </a:r>
          </a:p>
        </p:txBody>
      </p:sp>
    </p:spTree>
    <p:extLst>
      <p:ext uri="{BB962C8B-B14F-4D97-AF65-F5344CB8AC3E}">
        <p14:creationId xmlns:p14="http://schemas.microsoft.com/office/powerpoint/2010/main" val="140211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oto of glass front door to Wieden + Kennedy building. Small shelves filled with objects are visible through the door; so is the reflection of the sidewalk and street out front—a bike and parking meter are vi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688" y="1859504"/>
            <a:ext cx="3406317" cy="2554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Criteria to Evaluate Positioning Statements</a:t>
            </a:r>
          </a:p>
        </p:txBody>
      </p:sp>
      <p:sp>
        <p:nvSpPr>
          <p:cNvPr id="3" name="Content Placeholder 2"/>
          <p:cNvSpPr>
            <a:spLocks noGrp="1"/>
          </p:cNvSpPr>
          <p:nvPr>
            <p:ph idx="1"/>
          </p:nvPr>
        </p:nvSpPr>
        <p:spPr>
          <a:xfrm>
            <a:off x="321128" y="1690691"/>
            <a:ext cx="4996459" cy="5167309"/>
          </a:xfrm>
        </p:spPr>
        <p:txBody>
          <a:bodyPr>
            <a:normAutofit/>
          </a:bodyPr>
          <a:lstStyle/>
          <a:p>
            <a:pPr fontAlgn="base"/>
            <a:r>
              <a:rPr lang="en-US" dirty="0"/>
              <a:t>Is it tailored to the target market?</a:t>
            </a:r>
          </a:p>
          <a:p>
            <a:pPr fontAlgn="base"/>
            <a:r>
              <a:rPr lang="en-US" dirty="0"/>
              <a:t>Is it simple, focused, and memorable?</a:t>
            </a:r>
          </a:p>
          <a:p>
            <a:pPr fontAlgn="base"/>
            <a:r>
              <a:rPr lang="en-US" dirty="0"/>
              <a:t>Does it provide an unmistakable picture of your product, service, or brand? </a:t>
            </a:r>
          </a:p>
          <a:p>
            <a:pPr fontAlgn="base"/>
            <a:r>
              <a:rPr lang="en-US" dirty="0"/>
              <a:t>Can you deliver on the promise you make? </a:t>
            </a:r>
          </a:p>
          <a:p>
            <a:pPr fontAlgn="base"/>
            <a:r>
              <a:rPr lang="en-US" dirty="0"/>
              <a:t>Does it provide helpful direction for designing the marketing mix and other decisions?</a:t>
            </a:r>
          </a:p>
          <a:p>
            <a:endParaRPr lang="en-US" dirty="0"/>
          </a:p>
        </p:txBody>
      </p:sp>
    </p:spTree>
    <p:extLst>
      <p:ext uri="{BB962C8B-B14F-4D97-AF65-F5344CB8AC3E}">
        <p14:creationId xmlns:p14="http://schemas.microsoft.com/office/powerpoint/2010/main" val="241462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Repositioning</a:t>
            </a:r>
          </a:p>
        </p:txBody>
      </p:sp>
      <p:pic>
        <p:nvPicPr>
          <p:cNvPr id="19458" name="Picture 2" descr="A vintage brass compass lies atop a vintage map."/>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75834" y="1825625"/>
            <a:ext cx="67923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3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Consider Repositioning</a:t>
            </a:r>
          </a:p>
        </p:txBody>
      </p:sp>
      <p:sp>
        <p:nvSpPr>
          <p:cNvPr id="3" name="Content Placeholder 2"/>
          <p:cNvSpPr>
            <a:spLocks noGrp="1"/>
          </p:cNvSpPr>
          <p:nvPr>
            <p:ph idx="1"/>
          </p:nvPr>
        </p:nvSpPr>
        <p:spPr>
          <a:xfrm>
            <a:off x="628650" y="1825624"/>
            <a:ext cx="7886700" cy="4852761"/>
          </a:xfrm>
        </p:spPr>
        <p:txBody>
          <a:bodyPr>
            <a:normAutofit/>
          </a:bodyPr>
          <a:lstStyle/>
          <a:p>
            <a:pPr marL="0" indent="0" fontAlgn="base">
              <a:buNone/>
            </a:pPr>
            <a:r>
              <a:rPr lang="en-US" dirty="0" smtClean="0"/>
              <a:t>Competition</a:t>
            </a:r>
          </a:p>
          <a:p>
            <a:pPr fontAlgn="base"/>
            <a:r>
              <a:rPr lang="en-US" dirty="0" smtClean="0"/>
              <a:t>New </a:t>
            </a:r>
            <a:r>
              <a:rPr lang="en-US" dirty="0"/>
              <a:t>competitors entering or leaving the market; competitors joining </a:t>
            </a:r>
            <a:r>
              <a:rPr lang="en-US" dirty="0" smtClean="0"/>
              <a:t>forces</a:t>
            </a:r>
          </a:p>
          <a:p>
            <a:pPr fontAlgn="base"/>
            <a:r>
              <a:rPr lang="en-US" dirty="0" smtClean="0"/>
              <a:t>Competitor’s </a:t>
            </a:r>
            <a:r>
              <a:rPr lang="en-US" dirty="0"/>
              <a:t>innovation that threatens to make your offering obsolete; competitive pricing strategies</a:t>
            </a:r>
          </a:p>
          <a:p>
            <a:pPr marL="0" indent="0" fontAlgn="base">
              <a:buNone/>
            </a:pPr>
            <a:r>
              <a:rPr lang="en-US" dirty="0"/>
              <a:t>Market </a:t>
            </a:r>
            <a:r>
              <a:rPr lang="en-US" dirty="0" smtClean="0"/>
              <a:t>environment</a:t>
            </a:r>
            <a:r>
              <a:rPr lang="en-US" dirty="0"/>
              <a:t> </a:t>
            </a:r>
            <a:endParaRPr lang="en-US" dirty="0" smtClean="0"/>
          </a:p>
          <a:p>
            <a:pPr fontAlgn="base"/>
            <a:r>
              <a:rPr lang="en-US" dirty="0" smtClean="0"/>
              <a:t>Economic </a:t>
            </a:r>
            <a:r>
              <a:rPr lang="en-US" dirty="0"/>
              <a:t>slow-down or </a:t>
            </a:r>
            <a:r>
              <a:rPr lang="en-US" dirty="0" smtClean="0"/>
              <a:t>recovery</a:t>
            </a:r>
          </a:p>
          <a:p>
            <a:pPr fontAlgn="base"/>
            <a:r>
              <a:rPr lang="en-US" dirty="0"/>
              <a:t>C</a:t>
            </a:r>
            <a:r>
              <a:rPr lang="en-US" dirty="0" smtClean="0"/>
              <a:t>hanges </a:t>
            </a:r>
            <a:r>
              <a:rPr lang="en-US" dirty="0"/>
              <a:t>in consumer confidence, the political climate, or social forces like the movement around social responsibility and sustainability</a:t>
            </a:r>
          </a:p>
          <a:p>
            <a:endParaRPr lang="en-US" dirty="0"/>
          </a:p>
        </p:txBody>
      </p:sp>
    </p:spTree>
    <p:extLst>
      <p:ext uri="{BB962C8B-B14F-4D97-AF65-F5344CB8AC3E}">
        <p14:creationId xmlns:p14="http://schemas.microsoft.com/office/powerpoint/2010/main" val="191966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Reasons to Consider Repositioning</a:t>
            </a:r>
          </a:p>
        </p:txBody>
      </p:sp>
      <p:sp>
        <p:nvSpPr>
          <p:cNvPr id="3" name="Content Placeholder 2"/>
          <p:cNvSpPr>
            <a:spLocks noGrp="1"/>
          </p:cNvSpPr>
          <p:nvPr>
            <p:ph idx="1"/>
          </p:nvPr>
        </p:nvSpPr>
        <p:spPr/>
        <p:txBody>
          <a:bodyPr/>
          <a:lstStyle/>
          <a:p>
            <a:pPr marL="0" indent="0" fontAlgn="base">
              <a:buNone/>
            </a:pPr>
            <a:r>
              <a:rPr lang="en-US" dirty="0"/>
              <a:t>Consumer </a:t>
            </a:r>
            <a:r>
              <a:rPr lang="en-US" dirty="0" smtClean="0"/>
              <a:t>trends</a:t>
            </a:r>
          </a:p>
          <a:p>
            <a:pPr fontAlgn="base"/>
            <a:r>
              <a:rPr lang="en-US" dirty="0" smtClean="0"/>
              <a:t>Changing </a:t>
            </a:r>
            <a:r>
              <a:rPr lang="en-US" dirty="0"/>
              <a:t>tastes and </a:t>
            </a:r>
            <a:r>
              <a:rPr lang="en-US" dirty="0" smtClean="0"/>
              <a:t>preferences</a:t>
            </a:r>
          </a:p>
          <a:p>
            <a:pPr fontAlgn="base"/>
            <a:r>
              <a:rPr lang="en-US" dirty="0"/>
              <a:t>E</a:t>
            </a:r>
            <a:r>
              <a:rPr lang="en-US" dirty="0" smtClean="0"/>
              <a:t>volving </a:t>
            </a:r>
            <a:r>
              <a:rPr lang="en-US" dirty="0"/>
              <a:t>attitudes and behaviors </a:t>
            </a:r>
            <a:endParaRPr lang="en-US" dirty="0" smtClean="0"/>
          </a:p>
          <a:p>
            <a:pPr fontAlgn="base"/>
            <a:r>
              <a:rPr lang="en-US" dirty="0"/>
              <a:t>N</a:t>
            </a:r>
            <a:r>
              <a:rPr lang="en-US" dirty="0" smtClean="0"/>
              <a:t>ew </a:t>
            </a:r>
            <a:r>
              <a:rPr lang="en-US" dirty="0"/>
              <a:t>segments emerging as targets </a:t>
            </a:r>
            <a:endParaRPr lang="en-US" dirty="0" smtClean="0"/>
          </a:p>
          <a:p>
            <a:pPr marL="0" indent="0" fontAlgn="base">
              <a:buNone/>
            </a:pPr>
            <a:r>
              <a:rPr lang="en-US" dirty="0" smtClean="0"/>
              <a:t>Internal environment</a:t>
            </a:r>
          </a:p>
          <a:p>
            <a:pPr fontAlgn="base"/>
            <a:r>
              <a:rPr lang="en-US" dirty="0" smtClean="0"/>
              <a:t>Changes </a:t>
            </a:r>
            <a:r>
              <a:rPr lang="en-US" dirty="0"/>
              <a:t>in organizational leadership and </a:t>
            </a:r>
            <a:r>
              <a:rPr lang="en-US" dirty="0" smtClean="0"/>
              <a:t>strategy</a:t>
            </a:r>
          </a:p>
          <a:p>
            <a:pPr fontAlgn="base"/>
            <a:r>
              <a:rPr lang="en-US" dirty="0"/>
              <a:t>A</a:t>
            </a:r>
            <a:r>
              <a:rPr lang="en-US" dirty="0" smtClean="0"/>
              <a:t>cquisition </a:t>
            </a:r>
            <a:r>
              <a:rPr lang="en-US" dirty="0"/>
              <a:t>or development of new </a:t>
            </a:r>
            <a:r>
              <a:rPr lang="en-US" dirty="0" smtClean="0"/>
              <a:t>technology</a:t>
            </a:r>
          </a:p>
          <a:p>
            <a:pPr fontAlgn="base"/>
            <a:r>
              <a:rPr lang="en-US" dirty="0"/>
              <a:t>I</a:t>
            </a:r>
            <a:r>
              <a:rPr lang="en-US" dirty="0" smtClean="0"/>
              <a:t>ntroduction </a:t>
            </a:r>
            <a:r>
              <a:rPr lang="en-US" dirty="0"/>
              <a:t>of innovation that offers new competitive advantages and differentiators</a:t>
            </a:r>
          </a:p>
          <a:p>
            <a:endParaRPr lang="en-US" dirty="0"/>
          </a:p>
        </p:txBody>
      </p:sp>
    </p:spTree>
    <p:extLst>
      <p:ext uri="{BB962C8B-B14F-4D97-AF65-F5344CB8AC3E}">
        <p14:creationId xmlns:p14="http://schemas.microsoft.com/office/powerpoint/2010/main" val="417470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3469821" cy="1920872"/>
          </a:xfrm>
        </p:spPr>
        <p:txBody>
          <a:bodyPr>
            <a:normAutofit/>
          </a:bodyPr>
          <a:lstStyle/>
          <a:p>
            <a:r>
              <a:rPr lang="en-US" dirty="0"/>
              <a:t>Repositioning and Market Perceptions</a:t>
            </a:r>
          </a:p>
        </p:txBody>
      </p:sp>
      <p:sp>
        <p:nvSpPr>
          <p:cNvPr id="3" name="Content Placeholder 2"/>
          <p:cNvSpPr>
            <a:spLocks noGrp="1"/>
          </p:cNvSpPr>
          <p:nvPr>
            <p:ph idx="1"/>
          </p:nvPr>
        </p:nvSpPr>
        <p:spPr>
          <a:xfrm>
            <a:off x="628650" y="2286000"/>
            <a:ext cx="3647928" cy="4294413"/>
          </a:xfrm>
        </p:spPr>
        <p:txBody>
          <a:bodyPr/>
          <a:lstStyle/>
          <a:p>
            <a:pPr marL="0" indent="0">
              <a:buNone/>
            </a:pPr>
            <a:r>
              <a:rPr lang="en-US" dirty="0"/>
              <a:t>The repositioning process evaluates the established position of a product, service, or brand and focuses on how to alter the positioning–and, with positioning, </a:t>
            </a:r>
            <a:r>
              <a:rPr lang="en-US" i="1" dirty="0"/>
              <a:t>market perceptions</a:t>
            </a:r>
            <a:r>
              <a:rPr lang="en-US" dirty="0"/>
              <a:t>–in order to improve </a:t>
            </a:r>
            <a:r>
              <a:rPr lang="en-US" dirty="0" smtClean="0"/>
              <a:t>competitiveness</a:t>
            </a:r>
            <a:endParaRPr lang="en-US" dirty="0"/>
          </a:p>
        </p:txBody>
      </p:sp>
      <p:pic>
        <p:nvPicPr>
          <p:cNvPr id="20482" name="Picture 2" descr="A canvas trolley is stacked so high with lost luggage that it reaches all the way to the ceiling of an air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2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Pitfalls of Repositioning</a:t>
            </a:r>
          </a:p>
        </p:txBody>
      </p:sp>
      <p:sp>
        <p:nvSpPr>
          <p:cNvPr id="3" name="Content Placeholder 2"/>
          <p:cNvSpPr>
            <a:spLocks noGrp="1"/>
          </p:cNvSpPr>
          <p:nvPr>
            <p:ph idx="1"/>
          </p:nvPr>
        </p:nvSpPr>
        <p:spPr>
          <a:xfrm>
            <a:off x="628650" y="1325563"/>
            <a:ext cx="7886700" cy="5287508"/>
          </a:xfrm>
        </p:spPr>
        <p:txBody>
          <a:bodyPr>
            <a:noAutofit/>
          </a:bodyPr>
          <a:lstStyle/>
          <a:p>
            <a:pPr fontAlgn="base"/>
            <a:r>
              <a:rPr lang="en-US" dirty="0"/>
              <a:t>Insufficient </a:t>
            </a:r>
            <a:r>
              <a:rPr lang="en-US" dirty="0" smtClean="0"/>
              <a:t>research</a:t>
            </a:r>
          </a:p>
          <a:p>
            <a:pPr fontAlgn="base"/>
            <a:r>
              <a:rPr lang="en-US" dirty="0" smtClean="0"/>
              <a:t>A </a:t>
            </a:r>
            <a:r>
              <a:rPr lang="en-US" dirty="0"/>
              <a:t>bridge too far: If brands go too far in a new direction, customers may no longer believe the </a:t>
            </a:r>
            <a:r>
              <a:rPr lang="en-US" dirty="0" smtClean="0"/>
              <a:t>claims </a:t>
            </a:r>
            <a:endParaRPr lang="en-US" dirty="0"/>
          </a:p>
          <a:p>
            <a:pPr fontAlgn="base"/>
            <a:r>
              <a:rPr lang="en-US" dirty="0"/>
              <a:t>Underestimating “back to </a:t>
            </a:r>
            <a:r>
              <a:rPr lang="en-US" dirty="0" smtClean="0"/>
              <a:t>basics”</a:t>
            </a:r>
          </a:p>
          <a:p>
            <a:pPr fontAlgn="base"/>
            <a:r>
              <a:rPr lang="en-US" dirty="0" smtClean="0"/>
              <a:t>Overpromising</a:t>
            </a:r>
          </a:p>
          <a:p>
            <a:pPr fontAlgn="base"/>
            <a:r>
              <a:rPr lang="en-US" dirty="0" smtClean="0"/>
              <a:t>Confusing positioning</a:t>
            </a:r>
            <a:endParaRPr lang="en-US" dirty="0"/>
          </a:p>
        </p:txBody>
      </p:sp>
    </p:spTree>
    <p:extLst>
      <p:ext uri="{BB962C8B-B14F-4D97-AF65-F5344CB8AC3E}">
        <p14:creationId xmlns:p14="http://schemas.microsoft.com/office/powerpoint/2010/main" val="419821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Positioning Strategy</a:t>
            </a:r>
          </a:p>
        </p:txBody>
      </p:sp>
      <p:sp>
        <p:nvSpPr>
          <p:cNvPr id="3" name="Content Placeholder 2"/>
          <p:cNvSpPr>
            <a:spLocks noGrp="1"/>
          </p:cNvSpPr>
          <p:nvPr>
            <p:ph idx="1"/>
          </p:nvPr>
        </p:nvSpPr>
        <p:spPr/>
        <p:txBody>
          <a:bodyPr/>
          <a:lstStyle/>
          <a:p>
            <a:pPr marL="0" indent="0">
              <a:buNone/>
            </a:pPr>
            <a:r>
              <a:rPr lang="en-US" dirty="0"/>
              <a:t>How can each part of the marketing mix fulfill the positioning statement?</a:t>
            </a:r>
          </a:p>
        </p:txBody>
      </p:sp>
      <p:pic>
        <p:nvPicPr>
          <p:cNvPr id="21506" name="Picture 2" descr="The Marketing Mix. At the center is the target market. Arrows circle around the target market, indicating a cycle between product, price, place, and pro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62" y="2479089"/>
            <a:ext cx="5015582" cy="462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7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a:t>
            </a:r>
          </a:p>
        </p:txBody>
      </p:sp>
      <p:sp>
        <p:nvSpPr>
          <p:cNvPr id="3" name="Content Placeholder 2"/>
          <p:cNvSpPr>
            <a:spLocks noGrp="1"/>
          </p:cNvSpPr>
          <p:nvPr>
            <p:ph idx="1"/>
          </p:nvPr>
        </p:nvSpPr>
        <p:spPr/>
        <p:txBody>
          <a:bodyPr/>
          <a:lstStyle/>
          <a:p>
            <a:r>
              <a:rPr lang="en-US" dirty="0"/>
              <a:t>Is your product, service, or brand capable of delivering everything your positioning statement claims? </a:t>
            </a:r>
          </a:p>
          <a:p>
            <a:r>
              <a:rPr lang="en-US" dirty="0"/>
              <a:t>Are any competitors doing it better than you? </a:t>
            </a:r>
          </a:p>
          <a:p>
            <a:r>
              <a:rPr lang="en-US" dirty="0"/>
              <a:t>How should you adjust your offering to ensure that it lives up to the promises?</a:t>
            </a:r>
          </a:p>
          <a:p>
            <a:endParaRPr lang="en-US" dirty="0"/>
          </a:p>
        </p:txBody>
      </p:sp>
    </p:spTree>
    <p:extLst>
      <p:ext uri="{BB962C8B-B14F-4D97-AF65-F5344CB8AC3E}">
        <p14:creationId xmlns:p14="http://schemas.microsoft.com/office/powerpoint/2010/main" val="38202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a:t>
            </a:r>
          </a:p>
        </p:txBody>
      </p:sp>
      <p:sp>
        <p:nvSpPr>
          <p:cNvPr id="3" name="Content Placeholder 2"/>
          <p:cNvSpPr>
            <a:spLocks noGrp="1"/>
          </p:cNvSpPr>
          <p:nvPr>
            <p:ph idx="1"/>
          </p:nvPr>
        </p:nvSpPr>
        <p:spPr/>
        <p:txBody>
          <a:bodyPr>
            <a:normAutofit/>
          </a:bodyPr>
          <a:lstStyle/>
          <a:p>
            <a:pPr marL="0" indent="0" fontAlgn="base">
              <a:buNone/>
            </a:pPr>
            <a:r>
              <a:rPr lang="en-US" dirty="0"/>
              <a:t>Positioning is a strategic process that marketers use to determine the place or “niche” an offering should occupy in a given market, relative to other customer </a:t>
            </a:r>
            <a:r>
              <a:rPr lang="en-US" dirty="0" smtClean="0"/>
              <a:t>alternatives</a:t>
            </a:r>
          </a:p>
          <a:p>
            <a:pPr marL="0" indent="0" fontAlgn="base">
              <a:buNone/>
            </a:pPr>
            <a:r>
              <a:rPr lang="en-US" dirty="0" smtClean="0"/>
              <a:t>When </a:t>
            </a:r>
            <a:r>
              <a:rPr lang="en-US" dirty="0"/>
              <a:t>you position a product or service, you </a:t>
            </a:r>
            <a:r>
              <a:rPr lang="en-US" dirty="0" smtClean="0"/>
              <a:t>need to understand</a:t>
            </a:r>
            <a:endParaRPr lang="en-US" dirty="0"/>
          </a:p>
          <a:p>
            <a:pPr fontAlgn="base"/>
            <a:r>
              <a:rPr lang="en-US" dirty="0" smtClean="0"/>
              <a:t>Place </a:t>
            </a:r>
          </a:p>
          <a:p>
            <a:pPr fontAlgn="base"/>
            <a:r>
              <a:rPr lang="en-US" dirty="0" smtClean="0"/>
              <a:t>Rank</a:t>
            </a:r>
          </a:p>
          <a:p>
            <a:pPr fontAlgn="base"/>
            <a:r>
              <a:rPr lang="en-US" dirty="0" smtClean="0"/>
              <a:t>Attitude</a:t>
            </a:r>
          </a:p>
          <a:p>
            <a:pPr fontAlgn="base"/>
            <a:r>
              <a:rPr lang="en-US" dirty="0" smtClean="0"/>
              <a:t>Outcomes</a:t>
            </a:r>
            <a:endParaRPr lang="en-US" dirty="0"/>
          </a:p>
        </p:txBody>
      </p:sp>
    </p:spTree>
    <p:extLst>
      <p:ext uri="{BB962C8B-B14F-4D97-AF65-F5344CB8AC3E}">
        <p14:creationId xmlns:p14="http://schemas.microsoft.com/office/powerpoint/2010/main" val="414309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a:t>
            </a:r>
          </a:p>
        </p:txBody>
      </p:sp>
      <p:sp>
        <p:nvSpPr>
          <p:cNvPr id="3" name="Content Placeholder 2"/>
          <p:cNvSpPr>
            <a:spLocks noGrp="1"/>
          </p:cNvSpPr>
          <p:nvPr>
            <p:ph idx="1"/>
          </p:nvPr>
        </p:nvSpPr>
        <p:spPr/>
        <p:txBody>
          <a:bodyPr/>
          <a:lstStyle/>
          <a:p>
            <a:r>
              <a:rPr lang="en-US" dirty="0"/>
              <a:t>When it comes to pricing, how are you positioning your offering relative to competitors? </a:t>
            </a:r>
          </a:p>
          <a:p>
            <a:r>
              <a:rPr lang="en-US" dirty="0"/>
              <a:t>If pricing is part of your positioning strategy, is your offering well aligned with the price you’re asking customers to pay? </a:t>
            </a:r>
          </a:p>
          <a:p>
            <a:r>
              <a:rPr lang="en-US" dirty="0"/>
              <a:t>What pricing strategies should you consider in order to compete more effectively? </a:t>
            </a:r>
          </a:p>
          <a:p>
            <a:pPr marL="0" indent="0">
              <a:buNone/>
            </a:pPr>
            <a:endParaRPr lang="en-US" dirty="0"/>
          </a:p>
        </p:txBody>
      </p:sp>
    </p:spTree>
    <p:extLst>
      <p:ext uri="{BB962C8B-B14F-4D97-AF65-F5344CB8AC3E}">
        <p14:creationId xmlns:p14="http://schemas.microsoft.com/office/powerpoint/2010/main" val="121681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a:t>
            </a:r>
          </a:p>
        </p:txBody>
      </p:sp>
      <p:sp>
        <p:nvSpPr>
          <p:cNvPr id="3" name="Content Placeholder 2"/>
          <p:cNvSpPr>
            <a:spLocks noGrp="1"/>
          </p:cNvSpPr>
          <p:nvPr>
            <p:ph idx="1"/>
          </p:nvPr>
        </p:nvSpPr>
        <p:spPr/>
        <p:txBody>
          <a:bodyPr/>
          <a:lstStyle/>
          <a:p>
            <a:r>
              <a:rPr lang="en-US" dirty="0" smtClean="0"/>
              <a:t>Are</a:t>
            </a:r>
            <a:r>
              <a:rPr lang="en-US" dirty="0"/>
              <a:t> any distribution-related themes like convenience or availability part of your positioning strategy or competitive advantage? </a:t>
            </a:r>
          </a:p>
          <a:p>
            <a:r>
              <a:rPr lang="en-US" dirty="0"/>
              <a:t>If so, what are you doing to ensure that you can live up to what you promise? </a:t>
            </a:r>
          </a:p>
          <a:p>
            <a:r>
              <a:rPr lang="en-US" dirty="0"/>
              <a:t>How are you communicating your new positioning approach to distribution and channel partners, and how does it impact them? </a:t>
            </a:r>
          </a:p>
        </p:txBody>
      </p:sp>
    </p:spTree>
    <p:extLst>
      <p:ext uri="{BB962C8B-B14F-4D97-AF65-F5344CB8AC3E}">
        <p14:creationId xmlns:p14="http://schemas.microsoft.com/office/powerpoint/2010/main" val="32884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Promotions</a:t>
            </a:r>
          </a:p>
        </p:txBody>
      </p:sp>
      <p:sp>
        <p:nvSpPr>
          <p:cNvPr id="3" name="Content Placeholder 2"/>
          <p:cNvSpPr>
            <a:spLocks noGrp="1"/>
          </p:cNvSpPr>
          <p:nvPr>
            <p:ph idx="1"/>
          </p:nvPr>
        </p:nvSpPr>
        <p:spPr/>
        <p:txBody>
          <a:bodyPr>
            <a:normAutofit/>
          </a:bodyPr>
          <a:lstStyle/>
          <a:p>
            <a:r>
              <a:rPr lang="en-US" dirty="0"/>
              <a:t>How are you translating your positioning strategy into communications with your target audiences? </a:t>
            </a:r>
          </a:p>
          <a:p>
            <a:r>
              <a:rPr lang="en-US" dirty="0"/>
              <a:t>What behavioral shift are you trying to create as you launch your new positioning? </a:t>
            </a:r>
          </a:p>
          <a:p>
            <a:r>
              <a:rPr lang="en-US" dirty="0"/>
              <a:t>What types of campaigns will you use to introduce the new positioning? </a:t>
            </a:r>
          </a:p>
          <a:p>
            <a:r>
              <a:rPr lang="en-US" dirty="0"/>
              <a:t>Which communication tools will be most effective at reaching target audiences?</a:t>
            </a:r>
          </a:p>
          <a:p>
            <a:r>
              <a:rPr lang="en-US" dirty="0"/>
              <a:t>What are you doing to coordinate marketing messages and activities across different channels? </a:t>
            </a:r>
          </a:p>
        </p:txBody>
      </p:sp>
    </p:spTree>
    <p:extLst>
      <p:ext uri="{BB962C8B-B14F-4D97-AF65-F5344CB8AC3E}">
        <p14:creationId xmlns:p14="http://schemas.microsoft.com/office/powerpoint/2010/main" val="2948350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955"/>
            <a:ext cx="7886700" cy="1325563"/>
          </a:xfrm>
        </p:spPr>
        <p:txBody>
          <a:bodyPr/>
          <a:lstStyle/>
          <a:p>
            <a:r>
              <a:rPr lang="en-US" dirty="0"/>
              <a:t>Example</a:t>
            </a:r>
          </a:p>
        </p:txBody>
      </p:sp>
      <p:sp>
        <p:nvSpPr>
          <p:cNvPr id="3" name="Content Placeholder 2"/>
          <p:cNvSpPr>
            <a:spLocks noGrp="1"/>
          </p:cNvSpPr>
          <p:nvPr>
            <p:ph idx="1"/>
          </p:nvPr>
        </p:nvSpPr>
        <p:spPr/>
        <p:txBody>
          <a:bodyPr/>
          <a:lstStyle/>
          <a:p>
            <a:endParaRPr lang="en-US"/>
          </a:p>
        </p:txBody>
      </p:sp>
      <p:pic>
        <p:nvPicPr>
          <p:cNvPr id="22530" name="Picture 2" descr="Screenshot of a website. Small business. Small businesses: We're right here with you. TycoIS has the Safer, Smarter solutions to help protect businesses like yours. List of links: Manufacturing, Business Services, Warehousing, Religious Organizations, Property Management, Personal Services, Restaurant, Clinical and Medical, Retail, Car Dealerships, Education, Small Business - A.B. Testing (Version C), Small Business. Medium Business. Tyco Integrated Security works with middle-market companies to provide industry-leading security and business intelligence solutions. List of links: Warehousing and Logistics, religious institutions and membership organizations, property management and real estate, government, retail, restaurants and entertainment, manufacturing, community banking, business services, healthcare, education. Enterprise. Tyco Integrated Security works with global, national, and regional organizations to help enhance security and business intelligence. List of links: High tech, restaurant, other industries, transportation &amp; logistics, commercial and industrial, pharmaceutical, retail, government, food and beverage, education, banking and finan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2887"/>
            <a:ext cx="9144000" cy="534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4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Implementation</a:t>
            </a:r>
          </a:p>
        </p:txBody>
      </p:sp>
      <p:sp>
        <p:nvSpPr>
          <p:cNvPr id="3" name="Content Placeholder 2"/>
          <p:cNvSpPr>
            <a:spLocks noGrp="1"/>
          </p:cNvSpPr>
          <p:nvPr>
            <p:ph idx="1"/>
          </p:nvPr>
        </p:nvSpPr>
        <p:spPr>
          <a:xfrm>
            <a:off x="628650" y="1825624"/>
            <a:ext cx="7886700" cy="4754789"/>
          </a:xfrm>
        </p:spPr>
        <p:txBody>
          <a:bodyPr>
            <a:noAutofit/>
          </a:bodyPr>
          <a:lstStyle/>
          <a:p>
            <a:pPr fontAlgn="base"/>
            <a:r>
              <a:rPr lang="en-US" sz="2000" dirty="0"/>
              <a:t>Sales/revenue</a:t>
            </a:r>
          </a:p>
          <a:p>
            <a:pPr fontAlgn="base"/>
            <a:r>
              <a:rPr lang="en-US" sz="2000" dirty="0"/>
              <a:t>Number of new/returning customers</a:t>
            </a:r>
          </a:p>
          <a:p>
            <a:pPr fontAlgn="base"/>
            <a:r>
              <a:rPr lang="en-US" sz="2000" dirty="0"/>
              <a:t>Average spending per transaction</a:t>
            </a:r>
          </a:p>
          <a:p>
            <a:pPr fontAlgn="base"/>
            <a:r>
              <a:rPr lang="en-US" sz="2000" dirty="0"/>
              <a:t>Brand/product awareness or perceptions</a:t>
            </a:r>
          </a:p>
          <a:p>
            <a:pPr fontAlgn="base"/>
            <a:r>
              <a:rPr lang="en-US" sz="2000" dirty="0"/>
              <a:t>Favorability toward product/service/brand</a:t>
            </a:r>
          </a:p>
          <a:p>
            <a:pPr fontAlgn="base"/>
            <a:r>
              <a:rPr lang="en-US" sz="2000" dirty="0"/>
              <a:t>New leads or inquiries from inside and outside your target segments</a:t>
            </a:r>
          </a:p>
          <a:p>
            <a:pPr fontAlgn="base"/>
            <a:r>
              <a:rPr lang="en-US" sz="2000" dirty="0"/>
              <a:t>Web site traffic or social media “buzz”</a:t>
            </a:r>
          </a:p>
          <a:p>
            <a:pPr fontAlgn="base"/>
            <a:r>
              <a:rPr lang="en-US" sz="2000" dirty="0"/>
              <a:t>Media </a:t>
            </a:r>
            <a:r>
              <a:rPr lang="en-US" sz="2000" dirty="0" smtClean="0"/>
              <a:t>attention</a:t>
            </a:r>
          </a:p>
          <a:p>
            <a:pPr fontAlgn="base"/>
            <a:r>
              <a:rPr lang="en-US" sz="2000" dirty="0" smtClean="0"/>
              <a:t>Customer Satisfaction</a:t>
            </a:r>
            <a:endParaRPr lang="en-US" sz="2000" dirty="0"/>
          </a:p>
          <a:p>
            <a:pPr fontAlgn="base"/>
            <a:r>
              <a:rPr lang="en-US" sz="2000" dirty="0" smtClean="0"/>
              <a:t>Return </a:t>
            </a:r>
            <a:r>
              <a:rPr lang="en-US" sz="2000" dirty="0"/>
              <a:t>on investment for marketing campaigns and other activities</a:t>
            </a:r>
          </a:p>
          <a:p>
            <a:pPr marL="0" indent="0">
              <a:buNone/>
            </a:pPr>
            <a:endParaRPr lang="en-US" sz="2000" dirty="0"/>
          </a:p>
        </p:txBody>
      </p:sp>
    </p:spTree>
    <p:extLst>
      <p:ext uri="{BB962C8B-B14F-4D97-AF65-F5344CB8AC3E}">
        <p14:creationId xmlns:p14="http://schemas.microsoft.com/office/powerpoint/2010/main" val="351602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pPr marL="0" indent="0">
              <a:buNone/>
            </a:pPr>
            <a:r>
              <a:rPr lang="en-US" dirty="0"/>
              <a:t>What is the difference between a feature and a benefit?</a:t>
            </a:r>
          </a:p>
        </p:txBody>
      </p:sp>
    </p:spTree>
    <p:extLst>
      <p:ext uri="{BB962C8B-B14F-4D97-AF65-F5344CB8AC3E}">
        <p14:creationId xmlns:p14="http://schemas.microsoft.com/office/powerpoint/2010/main" val="228754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Quick Review</a:t>
            </a:r>
          </a:p>
        </p:txBody>
      </p:sp>
      <p:sp>
        <p:nvSpPr>
          <p:cNvPr id="3" name="Content Placeholder 2"/>
          <p:cNvSpPr>
            <a:spLocks noGrp="1"/>
          </p:cNvSpPr>
          <p:nvPr>
            <p:ph idx="1"/>
          </p:nvPr>
        </p:nvSpPr>
        <p:spPr/>
        <p:txBody>
          <a:bodyPr>
            <a:normAutofit/>
          </a:bodyPr>
          <a:lstStyle/>
          <a:p>
            <a:pPr fontAlgn="base"/>
            <a:r>
              <a:rPr lang="en-US" dirty="0"/>
              <a:t>What are positioning and differentiation, and why are they important to marketing a product or service?</a:t>
            </a:r>
          </a:p>
          <a:p>
            <a:pPr fontAlgn="base"/>
            <a:r>
              <a:rPr lang="en-US" dirty="0"/>
              <a:t>What is the process of selecting a positioning and differentiation strategy?</a:t>
            </a:r>
          </a:p>
          <a:p>
            <a:pPr fontAlgn="base"/>
            <a:r>
              <a:rPr lang="en-US" dirty="0"/>
              <a:t>How do marketers develop and evaluate positioning statements based on defined criteria?</a:t>
            </a:r>
          </a:p>
          <a:p>
            <a:pPr fontAlgn="base"/>
            <a:r>
              <a:rPr lang="en-US" dirty="0"/>
              <a:t>How do marketers reposition products or services? What are the associated risks and complexities?</a:t>
            </a:r>
          </a:p>
          <a:p>
            <a:pPr fontAlgn="base"/>
            <a:r>
              <a:rPr lang="en-US" dirty="0"/>
              <a:t>What is the process of implementing a positioning strategy?</a:t>
            </a:r>
          </a:p>
          <a:p>
            <a:pPr marL="0" indent="0" fontAlgn="base">
              <a:buNone/>
            </a:pPr>
            <a:endParaRPr lang="en-US"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55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a:t>
            </a:r>
          </a:p>
        </p:txBody>
      </p:sp>
      <p:sp>
        <p:nvSpPr>
          <p:cNvPr id="3" name="Content Placeholder 2"/>
          <p:cNvSpPr>
            <a:spLocks noGrp="1"/>
          </p:cNvSpPr>
          <p:nvPr>
            <p:ph idx="1"/>
          </p:nvPr>
        </p:nvSpPr>
        <p:spPr/>
        <p:txBody>
          <a:bodyPr/>
          <a:lstStyle/>
          <a:p>
            <a:pPr marL="0" indent="0">
              <a:buNone/>
            </a:pPr>
            <a:r>
              <a:rPr lang="en-US" dirty="0" smtClean="0"/>
              <a:t>To make </a:t>
            </a:r>
            <a:r>
              <a:rPr lang="en-US" dirty="0"/>
              <a:t>a product or service stand out from its competitors in ways that provide unique value to the </a:t>
            </a:r>
            <a:r>
              <a:rPr lang="en-US" dirty="0" smtClean="0"/>
              <a:t>customer</a:t>
            </a:r>
          </a:p>
          <a:p>
            <a:pPr marL="0" indent="0">
              <a:buNone/>
            </a:pPr>
            <a:r>
              <a:rPr lang="en-US" dirty="0"/>
              <a:t>I</a:t>
            </a:r>
            <a:r>
              <a:rPr lang="en-US" dirty="0" smtClean="0"/>
              <a:t>dentifies </a:t>
            </a:r>
            <a:r>
              <a:rPr lang="en-US" dirty="0"/>
              <a:t>a set of characteristics and benefits that make a product different and better for a target </a:t>
            </a:r>
            <a:r>
              <a:rPr lang="en-US" dirty="0" smtClean="0"/>
              <a:t>audience that:</a:t>
            </a:r>
          </a:p>
          <a:p>
            <a:pPr marL="457200" indent="-457200">
              <a:buFont typeface="+mj-lt"/>
              <a:buAutoNum type="arabicPeriod"/>
            </a:pPr>
            <a:r>
              <a:rPr lang="en-US" dirty="0" smtClean="0"/>
              <a:t>Customers </a:t>
            </a:r>
            <a:r>
              <a:rPr lang="en-US" dirty="0"/>
              <a:t>value when they are evaluating </a:t>
            </a:r>
            <a:r>
              <a:rPr lang="en-US" dirty="0" smtClean="0"/>
              <a:t>choices</a:t>
            </a:r>
            <a:endParaRPr lang="en-US" dirty="0"/>
          </a:p>
          <a:p>
            <a:pPr marL="457200" indent="-457200">
              <a:buFont typeface="+mj-lt"/>
              <a:buAutoNum type="arabicPeriod"/>
            </a:pPr>
            <a:r>
              <a:rPr lang="en-US" dirty="0" smtClean="0"/>
              <a:t>Competitors </a:t>
            </a:r>
            <a:r>
              <a:rPr lang="en-US" dirty="0"/>
              <a:t>cannot easily copy</a:t>
            </a:r>
          </a:p>
        </p:txBody>
      </p:sp>
      <p:pic>
        <p:nvPicPr>
          <p:cNvPr id="12290" name="Picture 2" descr="Photo of main floor of Macy's department store, decorated with flowers and a large hot-air balloon. Several shoppers are s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203" y="4516211"/>
            <a:ext cx="2940147" cy="219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0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vs. Differentiation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6802901"/>
              </p:ext>
            </p:extLst>
          </p:nvPr>
        </p:nvGraphicFramePr>
        <p:xfrm>
          <a:off x="182879" y="1642741"/>
          <a:ext cx="8848578" cy="5104815"/>
        </p:xfrm>
        <a:graphic>
          <a:graphicData uri="http://schemas.openxmlformats.org/drawingml/2006/table">
            <a:tbl>
              <a:tblPr/>
              <a:tblGrid>
                <a:gridCol w="1749564">
                  <a:extLst>
                    <a:ext uri="{9D8B030D-6E8A-4147-A177-3AD203B41FA5}">
                      <a16:colId xmlns:a16="http://schemas.microsoft.com/office/drawing/2014/main" xmlns="" val="1617805875"/>
                    </a:ext>
                  </a:extLst>
                </a:gridCol>
                <a:gridCol w="3499127">
                  <a:extLst>
                    <a:ext uri="{9D8B030D-6E8A-4147-A177-3AD203B41FA5}">
                      <a16:colId xmlns:a16="http://schemas.microsoft.com/office/drawing/2014/main" xmlns="" val="1777024921"/>
                    </a:ext>
                  </a:extLst>
                </a:gridCol>
                <a:gridCol w="3599887">
                  <a:extLst>
                    <a:ext uri="{9D8B030D-6E8A-4147-A177-3AD203B41FA5}">
                      <a16:colId xmlns:a16="http://schemas.microsoft.com/office/drawing/2014/main" xmlns="" val="4276459415"/>
                    </a:ext>
                  </a:extLst>
                </a:gridCol>
              </a:tblGrid>
              <a:tr h="464271">
                <a:tc>
                  <a:txBody>
                    <a:bodyPr/>
                    <a:lstStyle/>
                    <a:p>
                      <a:pPr algn="l" fontAlgn="ctr"/>
                      <a:r>
                        <a:rPr lang="en-US" sz="2400" b="1" dirty="0">
                          <a:solidFill>
                            <a:srgbClr val="222222"/>
                          </a:solidFill>
                          <a:effectLst/>
                          <a:latin typeface="Tahoma" panose="020B0604030504040204" pitchFamily="34" charset="0"/>
                          <a:ea typeface="Tahoma" panose="020B0604030504040204" pitchFamily="34" charset="0"/>
                          <a:cs typeface="Tahoma" panose="020B0604030504040204" pitchFamily="34" charset="0"/>
                        </a:rPr>
                        <a:t>Name</a:t>
                      </a:r>
                      <a:endPar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endParaRP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400" b="1" dirty="0">
                          <a:solidFill>
                            <a:srgbClr val="222222"/>
                          </a:solidFill>
                          <a:effectLst/>
                          <a:latin typeface="Tahoma" panose="020B0604030504040204" pitchFamily="34" charset="0"/>
                          <a:ea typeface="Tahoma" panose="020B0604030504040204" pitchFamily="34" charset="0"/>
                          <a:cs typeface="Tahoma" panose="020B0604030504040204" pitchFamily="34" charset="0"/>
                        </a:rPr>
                        <a:t>Positioning</a:t>
                      </a:r>
                      <a:endPar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endParaRP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400" b="1">
                          <a:solidFill>
                            <a:srgbClr val="222222"/>
                          </a:solidFill>
                          <a:effectLst/>
                          <a:latin typeface="Tahoma" panose="020B0604030504040204" pitchFamily="34" charset="0"/>
                          <a:ea typeface="Tahoma" panose="020B0604030504040204" pitchFamily="34" charset="0"/>
                          <a:cs typeface="Tahoma" panose="020B0604030504040204" pitchFamily="34" charset="0"/>
                        </a:rPr>
                        <a:t>Differentiators</a:t>
                      </a:r>
                      <a:endParaRPr lang="en-US" sz="2400">
                        <a:solidFill>
                          <a:srgbClr val="222222"/>
                        </a:solidFill>
                        <a:effectLst/>
                        <a:latin typeface="Tahoma" panose="020B0604030504040204" pitchFamily="34" charset="0"/>
                        <a:ea typeface="Tahoma" panose="020B0604030504040204" pitchFamily="34" charset="0"/>
                        <a:cs typeface="Tahoma" panose="020B0604030504040204" pitchFamily="34" charset="0"/>
                      </a:endParaRP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xmlns="" val="2935792042"/>
                  </a:ext>
                </a:extLst>
              </a:tr>
              <a:tr h="1513251">
                <a:tc>
                  <a:txBody>
                    <a:bodyPr/>
                    <a:lstStyle/>
                    <a:p>
                      <a:pPr algn="l" fontAlgn="ctr"/>
                      <a:r>
                        <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Wal-Mart</a:t>
                      </a: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Wide selection of products people want, at the lowest prices</a:t>
                      </a: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Wide selection; low prices</a:t>
                      </a: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xmlns="" val="1560291147"/>
                  </a:ext>
                </a:extLst>
              </a:tr>
              <a:tr h="1163590">
                <a:tc>
                  <a:txBody>
                    <a:bodyPr/>
                    <a:lstStyle/>
                    <a:p>
                      <a:pPr algn="l" fontAlgn="ctr"/>
                      <a:r>
                        <a:rPr lang="en-US" sz="2400">
                          <a:solidFill>
                            <a:srgbClr val="222222"/>
                          </a:solidFill>
                          <a:effectLst/>
                          <a:latin typeface="Tahoma" panose="020B0604030504040204" pitchFamily="34" charset="0"/>
                          <a:ea typeface="Tahoma" panose="020B0604030504040204" pitchFamily="34" charset="0"/>
                          <a:cs typeface="Tahoma" panose="020B0604030504040204" pitchFamily="34" charset="0"/>
                        </a:rPr>
                        <a:t>Target</a:t>
                      </a: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400">
                          <a:solidFill>
                            <a:srgbClr val="222222"/>
                          </a:solidFill>
                          <a:effectLst/>
                          <a:latin typeface="Tahoma" panose="020B0604030504040204" pitchFamily="34" charset="0"/>
                          <a:ea typeface="Tahoma" panose="020B0604030504040204" pitchFamily="34" charset="0"/>
                          <a:cs typeface="Tahoma" panose="020B0604030504040204" pitchFamily="34" charset="0"/>
                        </a:rPr>
                        <a:t>Trendy, fashionable products at reasonable prices</a:t>
                      </a: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Continually refreshed, on-trend product selection</a:t>
                      </a:r>
                    </a:p>
                  </a:txBody>
                  <a:tcPr marL="199817" marR="199817" marT="49954" marB="49954">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xmlns="" val="3565879113"/>
                  </a:ext>
                </a:extLst>
              </a:tr>
              <a:tr h="1862910">
                <a:tc>
                  <a:txBody>
                    <a:bodyPr/>
                    <a:lstStyle/>
                    <a:p>
                      <a:pPr algn="l" fontAlgn="ctr"/>
                      <a:r>
                        <a:rPr lang="en-US" sz="2400">
                          <a:solidFill>
                            <a:srgbClr val="222222"/>
                          </a:solidFill>
                          <a:effectLst/>
                          <a:latin typeface="Tahoma" panose="020B0604030504040204" pitchFamily="34" charset="0"/>
                          <a:ea typeface="Tahoma" panose="020B0604030504040204" pitchFamily="34" charset="0"/>
                          <a:cs typeface="Tahoma" panose="020B0604030504040204" pitchFamily="34" charset="0"/>
                        </a:rPr>
                        <a:t>Macy’s</a:t>
                      </a:r>
                    </a:p>
                  </a:txBody>
                  <a:tcPr marL="199817" marR="199817" marT="49954" marB="49954">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Preferred “go-to” shopping destination for upscale brands and current fashions.</a:t>
                      </a:r>
                    </a:p>
                  </a:txBody>
                  <a:tcPr marL="199817" marR="199817" marT="49954" marB="49954">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2400" dirty="0">
                          <a:solidFill>
                            <a:srgbClr val="222222"/>
                          </a:solidFill>
                          <a:effectLst/>
                          <a:latin typeface="Tahoma" panose="020B0604030504040204" pitchFamily="34" charset="0"/>
                          <a:ea typeface="Tahoma" panose="020B0604030504040204" pitchFamily="34" charset="0"/>
                          <a:cs typeface="Tahoma" panose="020B0604030504040204" pitchFamily="34" charset="0"/>
                        </a:rPr>
                        <a:t>Broad selection of most-wanted, upscale brands; engaging shopping experience</a:t>
                      </a:r>
                    </a:p>
                  </a:txBody>
                  <a:tcPr marL="199817" marR="199817" marT="49954" marB="49954">
                    <a:lnL>
                      <a:noFill/>
                    </a:lnL>
                    <a:lnR>
                      <a:noFill/>
                    </a:lnR>
                    <a:lnT w="9525" cap="flat" cmpd="sng" algn="ctr">
                      <a:solidFill>
                        <a:srgbClr val="E7E7E7"/>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xmlns="" val="258551747"/>
                  </a:ext>
                </a:extLst>
              </a:tr>
            </a:tbl>
          </a:graphicData>
        </a:graphic>
      </p:graphicFrame>
    </p:spTree>
    <p:extLst>
      <p:ext uri="{BB962C8B-B14F-4D97-AF65-F5344CB8AC3E}">
        <p14:creationId xmlns:p14="http://schemas.microsoft.com/office/powerpoint/2010/main" val="25424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 line of lightbulbs. Only one is l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354" y="4602773"/>
            <a:ext cx="4009291" cy="22552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Steps of the Positioning Process</a:t>
            </a:r>
          </a:p>
        </p:txBody>
      </p:sp>
      <p:sp>
        <p:nvSpPr>
          <p:cNvPr id="3" name="Content Placeholder 2"/>
          <p:cNvSpPr>
            <a:spLocks noGrp="1"/>
          </p:cNvSpPr>
          <p:nvPr>
            <p:ph idx="1"/>
          </p:nvPr>
        </p:nvSpPr>
        <p:spPr/>
        <p:txBody>
          <a:bodyPr>
            <a:normAutofit/>
          </a:bodyPr>
          <a:lstStyle/>
          <a:p>
            <a:pPr marL="457200" indent="-457200" fontAlgn="base">
              <a:buFont typeface="+mj-lt"/>
              <a:buAutoNum type="arabicPeriod"/>
            </a:pPr>
            <a:r>
              <a:rPr lang="en-US" dirty="0"/>
              <a:t>Confirm your understanding of market dynamics</a:t>
            </a:r>
          </a:p>
          <a:p>
            <a:pPr marL="457200" indent="-457200" fontAlgn="base">
              <a:buFont typeface="+mj-lt"/>
              <a:buAutoNum type="arabicPeriod"/>
            </a:pPr>
            <a:r>
              <a:rPr lang="en-US" dirty="0"/>
              <a:t>Identify your competitive advantages</a:t>
            </a:r>
          </a:p>
          <a:p>
            <a:pPr marL="457200" indent="-457200" fontAlgn="base">
              <a:buFont typeface="+mj-lt"/>
              <a:buAutoNum type="arabicPeriod"/>
            </a:pPr>
            <a:r>
              <a:rPr lang="en-US" dirty="0"/>
              <a:t>Choose competitive advantages that define your market “niche”</a:t>
            </a:r>
          </a:p>
          <a:p>
            <a:pPr marL="457200" indent="-457200" fontAlgn="base">
              <a:buFont typeface="+mj-lt"/>
              <a:buAutoNum type="arabicPeriod"/>
            </a:pPr>
            <a:r>
              <a:rPr lang="en-US" dirty="0"/>
              <a:t>Define your positioning strategy</a:t>
            </a:r>
          </a:p>
          <a:p>
            <a:pPr marL="457200" indent="-457200" fontAlgn="base">
              <a:buFont typeface="+mj-lt"/>
              <a:buAutoNum type="arabicPeriod"/>
            </a:pPr>
            <a:r>
              <a:rPr lang="en-US" dirty="0"/>
              <a:t>Communicate and deliver on the positioning strategy</a:t>
            </a:r>
          </a:p>
          <a:p>
            <a:endParaRPr lang="en-US" dirty="0"/>
          </a:p>
        </p:txBody>
      </p:sp>
    </p:spTree>
    <p:extLst>
      <p:ext uri="{BB962C8B-B14F-4D97-AF65-F5344CB8AC3E}">
        <p14:creationId xmlns:p14="http://schemas.microsoft.com/office/powerpoint/2010/main" val="316775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 Confirm Your Understanding of Market Dynamics</a:t>
            </a:r>
          </a:p>
        </p:txBody>
      </p:sp>
      <p:sp>
        <p:nvSpPr>
          <p:cNvPr id="3" name="Content Placeholder 2"/>
          <p:cNvSpPr>
            <a:spLocks noGrp="1"/>
          </p:cNvSpPr>
          <p:nvPr>
            <p:ph idx="1"/>
          </p:nvPr>
        </p:nvSpPr>
        <p:spPr>
          <a:xfrm>
            <a:off x="628650" y="1825624"/>
            <a:ext cx="7886700" cy="4754789"/>
          </a:xfrm>
        </p:spPr>
        <p:txBody>
          <a:bodyPr>
            <a:normAutofit/>
          </a:bodyPr>
          <a:lstStyle/>
          <a:p>
            <a:pPr marL="0" indent="0" fontAlgn="base">
              <a:buNone/>
            </a:pPr>
            <a:r>
              <a:rPr lang="en-US" dirty="0" smtClean="0"/>
              <a:t>A firm </a:t>
            </a:r>
            <a:r>
              <a:rPr lang="en-US" dirty="0"/>
              <a:t>understanding of your target market and answers to the following questions:</a:t>
            </a:r>
          </a:p>
          <a:p>
            <a:pPr fontAlgn="base"/>
            <a:r>
              <a:rPr lang="en-US" dirty="0"/>
              <a:t>In which product, service, or market category (also called the “frame of reference”) do you plan to use this positioning?</a:t>
            </a:r>
          </a:p>
          <a:p>
            <a:pPr fontAlgn="base"/>
            <a:r>
              <a:rPr lang="en-US" dirty="0"/>
              <a:t>Which target segment is your focus for the positioning you are developing?</a:t>
            </a:r>
          </a:p>
          <a:p>
            <a:pPr fontAlgn="base"/>
            <a:r>
              <a:rPr lang="en-US" dirty="0"/>
              <a:t>What factors do these buyers evaluate when they make a purchasing decision?</a:t>
            </a:r>
          </a:p>
          <a:p>
            <a:pPr fontAlgn="base"/>
            <a:r>
              <a:rPr lang="en-US" dirty="0"/>
              <a:t>How do these buyers view your competitors in the category?</a:t>
            </a:r>
          </a:p>
          <a:p>
            <a:endParaRPr lang="en-US" dirty="0"/>
          </a:p>
        </p:txBody>
      </p:sp>
    </p:spTree>
    <p:extLst>
      <p:ext uri="{BB962C8B-B14F-4D97-AF65-F5344CB8AC3E}">
        <p14:creationId xmlns:p14="http://schemas.microsoft.com/office/powerpoint/2010/main" val="3742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2: Identify Your Competitive Advantages</a:t>
            </a:r>
          </a:p>
        </p:txBody>
      </p:sp>
      <p:sp>
        <p:nvSpPr>
          <p:cNvPr id="3" name="Content Placeholder 2"/>
          <p:cNvSpPr>
            <a:spLocks noGrp="1"/>
          </p:cNvSpPr>
          <p:nvPr>
            <p:ph idx="1"/>
          </p:nvPr>
        </p:nvSpPr>
        <p:spPr>
          <a:xfrm>
            <a:off x="628650" y="1825624"/>
            <a:ext cx="7886700" cy="4918076"/>
          </a:xfrm>
        </p:spPr>
        <p:txBody>
          <a:bodyPr>
            <a:normAutofit/>
          </a:bodyPr>
          <a:lstStyle/>
          <a:p>
            <a:pPr marL="0" indent="0" fontAlgn="base">
              <a:buNone/>
            </a:pPr>
            <a:r>
              <a:rPr lang="en-US" dirty="0"/>
              <a:t>A </a:t>
            </a:r>
            <a:r>
              <a:rPr lang="en-US" dirty="0" smtClean="0"/>
              <a:t>trait</a:t>
            </a:r>
            <a:r>
              <a:rPr lang="en-US" dirty="0"/>
              <a:t>, quality, or capability that allows you to outperform the </a:t>
            </a:r>
            <a:r>
              <a:rPr lang="en-US" dirty="0" smtClean="0"/>
              <a:t>competition</a:t>
            </a:r>
          </a:p>
          <a:p>
            <a:pPr marL="0" indent="0" fontAlgn="base">
              <a:buNone/>
            </a:pPr>
            <a:r>
              <a:rPr lang="en-US" dirty="0" smtClean="0"/>
              <a:t>Gives </a:t>
            </a:r>
            <a:r>
              <a:rPr lang="en-US" dirty="0"/>
              <a:t>your product, service, or brand an advantage over others in purchasing </a:t>
            </a:r>
            <a:r>
              <a:rPr lang="en-US" dirty="0" smtClean="0"/>
              <a:t>decisions</a:t>
            </a:r>
          </a:p>
          <a:p>
            <a:pPr marL="0" indent="0" fontAlgn="base">
              <a:buNone/>
            </a:pPr>
            <a:r>
              <a:rPr lang="en-US" dirty="0" smtClean="0"/>
              <a:t>C</a:t>
            </a:r>
            <a:r>
              <a:rPr lang="en-US" dirty="0" smtClean="0"/>
              <a:t>omes </a:t>
            </a:r>
            <a:r>
              <a:rPr lang="en-US" dirty="0"/>
              <a:t>from any or all of the following:</a:t>
            </a:r>
          </a:p>
          <a:p>
            <a:pPr fontAlgn="base"/>
            <a:r>
              <a:rPr lang="en-US" dirty="0"/>
              <a:t>Price</a:t>
            </a:r>
          </a:p>
          <a:p>
            <a:pPr fontAlgn="base"/>
            <a:r>
              <a:rPr lang="en-US" dirty="0"/>
              <a:t>Features </a:t>
            </a:r>
            <a:endParaRPr lang="en-US" dirty="0" smtClean="0"/>
          </a:p>
          <a:p>
            <a:pPr fontAlgn="base"/>
            <a:r>
              <a:rPr lang="en-US" dirty="0" smtClean="0"/>
              <a:t>Benefits</a:t>
            </a:r>
            <a:endParaRPr lang="en-US" dirty="0"/>
          </a:p>
        </p:txBody>
      </p:sp>
    </p:spTree>
    <p:extLst>
      <p:ext uri="{BB962C8B-B14F-4D97-AF65-F5344CB8AC3E}">
        <p14:creationId xmlns:p14="http://schemas.microsoft.com/office/powerpoint/2010/main" val="355608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3: Choose Competitive Advantages That Define Your Niche</a:t>
            </a:r>
          </a:p>
        </p:txBody>
      </p:sp>
      <p:pic>
        <p:nvPicPr>
          <p:cNvPr id="15362" name="Picture 2" descr="Perceptual Map: Lifestyle Programming. A selection of TV networks ranked on two axes, one ranging from escapism to enrichment, the other from younger/edgier to older/mainstream. In the escapism and younger/edgier quadrant is MTV as the highest ranked in escapism and younger/edgier. Next is VH1, with maximum escapism value but a lower younger/edgier value than MTV. Next is Bravo, which is more younger/edgier than VH1 and less escapism. Next is BBC America, which is the lowest ranked in younger/edgier of the quadrant, and is slight less escapist than Bravo. Next is The Style Network, which has the second-highest younger/edgier ratings but is less escapism than BBC America. Next is Entertainment Television, with the lowest escapism ranking of the quadrant and considered more younger/edgier than BBC America but less younger/edgier than Bravo. In the younger/edgier and enrichment quadrant are the Travel Channel, Discovery Channel, and Cooking Channel. The Cooking Channel is tied with the Travel Channel for younger/edgier, but the Cooking Channel ranks much higher in enrichment. The Discovery Channel is closer to center on younger/edgier and enrichment. In the enrichment and older/mainstream quadrant are eight networks. Food Network is closest to center on enrichment and mid-low in the older/mainstream ranking. The Oh! Oxygen network is tied with TLC and Lifetime for borderline older/mainstream ranking, but Lifetime ranks higher on enrichment than TLC, and TLC ranks higher on enrichment than Oh! Oxygen, which ranks slightly more on Enrichment than Food Network. The Outdoor Channel is slightly more enrichment than Oh! Oxygen, and is ranked high on older/mainstream. HGTV is ranked with higher enrichment than TLC and less older/mainstream than Food Network. WeTV is the highest in enrichment and is tied with HGTV in the older/mainstream ranking. DIY network is slightly less enrichment than WeTV but ranked more older/mainstream than all but The Outdoor Channel. In the escapism and older/mainstream quadrant are five networks. The History Channel is highly ranked on escapism but falls behind Spike and National Geographic Channel for least older/mainstream in the quadrant. Great American Country is highly ranked in older/mainstream and slightly less escapism than History Channel. Spike TV is less escapism than GAC but more escapism than National Geographic. Spike is also on the borderline between older/mainstream and younger/edgier, but Spike is more in older/mainstream. National Geographic Channel is centered on the borderline between younger/edgier and older/mainstream. Finally A&amp;E is less older/mainstream than GAC but has a lower escapism ranking similar to National Geographic Chan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5" y="1859506"/>
            <a:ext cx="7318206" cy="493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4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Positioning Strategies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4316082"/>
              </p:ext>
            </p:extLst>
          </p:nvPr>
        </p:nvGraphicFramePr>
        <p:xfrm>
          <a:off x="56271" y="1456190"/>
          <a:ext cx="9031457" cy="5401810"/>
        </p:xfrm>
        <a:graphic>
          <a:graphicData uri="http://schemas.openxmlformats.org/drawingml/2006/table">
            <a:tbl>
              <a:tblPr/>
              <a:tblGrid>
                <a:gridCol w="2028805">
                  <a:extLst>
                    <a:ext uri="{9D8B030D-6E8A-4147-A177-3AD203B41FA5}">
                      <a16:colId xmlns:a16="http://schemas.microsoft.com/office/drawing/2014/main" xmlns="" val="3157744573"/>
                    </a:ext>
                  </a:extLst>
                </a:gridCol>
                <a:gridCol w="4026869">
                  <a:extLst>
                    <a:ext uri="{9D8B030D-6E8A-4147-A177-3AD203B41FA5}">
                      <a16:colId xmlns:a16="http://schemas.microsoft.com/office/drawing/2014/main" xmlns="" val="3180639640"/>
                    </a:ext>
                  </a:extLst>
                </a:gridCol>
                <a:gridCol w="2975783">
                  <a:extLst>
                    <a:ext uri="{9D8B030D-6E8A-4147-A177-3AD203B41FA5}">
                      <a16:colId xmlns:a16="http://schemas.microsoft.com/office/drawing/2014/main" xmlns="" val="1729364273"/>
                    </a:ext>
                  </a:extLst>
                </a:gridCol>
              </a:tblGrid>
              <a:tr h="516724">
                <a:tc>
                  <a:txBody>
                    <a:bodyPr/>
                    <a:lstStyle/>
                    <a:p>
                      <a:pPr algn="l" fontAlgn="ctr"/>
                      <a:r>
                        <a:rPr lang="en-US"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Differentiator</a:t>
                      </a:r>
                    </a:p>
                  </a:txBody>
                  <a:tcPr marL="130671" marR="130671" marT="49002" marB="49002">
                    <a:lnL>
                      <a:noFill/>
                    </a:lnL>
                    <a:lnR>
                      <a:noFill/>
                    </a:lnR>
                    <a:lnT>
                      <a:noFill/>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Positioning Strategy</a:t>
                      </a:r>
                    </a:p>
                  </a:txBody>
                  <a:tcPr marL="130671" marR="130671" marT="49002" marB="49002">
                    <a:lnL>
                      <a:noFill/>
                    </a:lnL>
                    <a:lnR>
                      <a:noFill/>
                    </a:lnR>
                    <a:lnT>
                      <a:noFill/>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b="1">
                          <a:solidFill>
                            <a:srgbClr val="000000"/>
                          </a:solidFill>
                          <a:effectLst/>
                          <a:latin typeface="Tahoma" panose="020B0604030504040204" pitchFamily="34" charset="0"/>
                          <a:ea typeface="Tahoma" panose="020B0604030504040204" pitchFamily="34" charset="0"/>
                          <a:cs typeface="Tahoma" panose="020B0604030504040204" pitchFamily="34" charset="0"/>
                        </a:rPr>
                        <a:t>Examples</a:t>
                      </a:r>
                    </a:p>
                  </a:txBody>
                  <a:tcPr marL="130671" marR="130671" marT="49002" marB="49002">
                    <a:lnL>
                      <a:noFill/>
                    </a:lnL>
                    <a:lnR>
                      <a:noFill/>
                    </a:lnR>
                    <a:lnT>
                      <a:noFill/>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xmlns="" val="3484152265"/>
                  </a:ext>
                </a:extLst>
              </a:tr>
              <a:tr h="802149">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Category Benefit</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Position yourself as “owning” an important benefit and delivering it better than anyone else</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Volvo = Safety</a:t>
                      </a:r>
                    </a:p>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Hallmark = Caring shared</a:t>
                      </a:r>
                    </a:p>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Hawaii = Aloha spirit</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xmlns="" val="3685615139"/>
                  </a:ext>
                </a:extLst>
              </a:tr>
              <a:tr h="869409">
                <a:tc>
                  <a:txBody>
                    <a:bodyPr/>
                    <a:lstStyle/>
                    <a:p>
                      <a:pPr algn="l" fontAlgn="ctr"/>
                      <a:r>
                        <a:rPr lang="en-US" sz="1600" dirty="0">
                          <a:solidFill>
                            <a:srgbClr val="222222"/>
                          </a:solidFill>
                          <a:effectLst/>
                          <a:latin typeface="Tahoma" panose="020B0604030504040204" pitchFamily="34" charset="0"/>
                          <a:ea typeface="Tahoma" panose="020B0604030504040204" pitchFamily="34" charset="0"/>
                          <a:cs typeface="Tahoma" panose="020B0604030504040204" pitchFamily="34" charset="0"/>
                        </a:rPr>
                        <a:t>Best fit for the Customer</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Position yourself as an ideal fit for the customer’s personality, style, and approach</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Red Bull = Extreme</a:t>
                      </a:r>
                    </a:p>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Guess Jeans = Sexy chic</a:t>
                      </a:r>
                    </a:p>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Virgin Atlantic = Ultra cool fun</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xmlns="" val="2123347818"/>
                  </a:ext>
                </a:extLst>
              </a:tr>
              <a:tr h="802149">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Business Approach</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Tahoma" panose="020B0604030504040204" pitchFamily="34" charset="0"/>
                          <a:ea typeface="Tahoma" panose="020B0604030504040204" pitchFamily="34" charset="0"/>
                          <a:cs typeface="Tahoma" panose="020B0604030504040204" pitchFamily="34" charset="0"/>
                        </a:rPr>
                        <a:t>Position yourself with a distinctive approach to doing business</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Jimmy John’s = Unbelievably fast</a:t>
                      </a:r>
                    </a:p>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TurboTax = Easy DIY</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xmlns="" val="2684581585"/>
                  </a:ext>
                </a:extLst>
              </a:tr>
              <a:tr h="672561">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Anti-Competition</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Position yourself as a preferred alternative to the competition</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Apple = Think different</a:t>
                      </a:r>
                    </a:p>
                    <a:p>
                      <a:pPr algn="l" fontAlgn="base"/>
                      <a:r>
                        <a:rPr lang="en-US" sz="1600" b="0">
                          <a:solidFill>
                            <a:srgbClr val="222222"/>
                          </a:solidFill>
                          <a:effectLst/>
                          <a:latin typeface="Tahoma" panose="020B0604030504040204" pitchFamily="34" charset="0"/>
                          <a:ea typeface="Tahoma" panose="020B0604030504040204" pitchFamily="34" charset="0"/>
                          <a:cs typeface="Tahoma" panose="020B0604030504040204" pitchFamily="34" charset="0"/>
                        </a:rPr>
                        <a:t>Seven-Up = The Uncola</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xmlns="" val="3516356987"/>
                  </a:ext>
                </a:extLst>
              </a:tr>
              <a:tr h="869409">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Price</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600" dirty="0">
                          <a:solidFill>
                            <a:srgbClr val="222222"/>
                          </a:solidFill>
                          <a:effectLst/>
                          <a:latin typeface="Tahoma" panose="020B0604030504040204" pitchFamily="34" charset="0"/>
                          <a:ea typeface="Tahoma" panose="020B0604030504040204" pitchFamily="34" charset="0"/>
                          <a:cs typeface="Tahoma" panose="020B0604030504040204" pitchFamily="34" charset="0"/>
                        </a:rPr>
                        <a:t>Position yourself according to pricing: lowest cost, best value for the money, luxury or premium</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base"/>
                      <a:r>
                        <a:rPr lang="en-US" sz="1600" b="0" dirty="0">
                          <a:solidFill>
                            <a:srgbClr val="222222"/>
                          </a:solidFill>
                          <a:effectLst/>
                          <a:latin typeface="Tahoma" panose="020B0604030504040204" pitchFamily="34" charset="0"/>
                          <a:ea typeface="Tahoma" panose="020B0604030504040204" pitchFamily="34" charset="0"/>
                          <a:cs typeface="Tahoma" panose="020B0604030504040204" pitchFamily="34" charset="0"/>
                        </a:rPr>
                        <a:t>Wal-Mart = Lowest prices</a:t>
                      </a:r>
                    </a:p>
                    <a:p>
                      <a:pPr algn="l" fontAlgn="base"/>
                      <a:r>
                        <a:rPr lang="en-US" sz="1600" b="0" dirty="0">
                          <a:solidFill>
                            <a:srgbClr val="222222"/>
                          </a:solidFill>
                          <a:effectLst/>
                          <a:latin typeface="Tahoma" panose="020B0604030504040204" pitchFamily="34" charset="0"/>
                          <a:ea typeface="Tahoma" panose="020B0604030504040204" pitchFamily="34" charset="0"/>
                          <a:cs typeface="Tahoma" panose="020B0604030504040204" pitchFamily="34" charset="0"/>
                        </a:rPr>
                        <a:t>Old Navy = Affordable fashion</a:t>
                      </a:r>
                    </a:p>
                  </a:txBody>
                  <a:tcPr marL="130671" marR="130671" marT="32668" marB="32668">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xmlns="" val="2012896250"/>
                  </a:ext>
                </a:extLst>
              </a:tr>
              <a:tr h="869409">
                <a:tc>
                  <a:txBody>
                    <a:bodyPr/>
                    <a:lstStyle/>
                    <a:p>
                      <a:pPr algn="l" fontAlgn="ctr"/>
                      <a:r>
                        <a:rPr lang="en-US" sz="1600">
                          <a:solidFill>
                            <a:srgbClr val="222222"/>
                          </a:solidFill>
                          <a:effectLst/>
                          <a:latin typeface="Tahoma" panose="020B0604030504040204" pitchFamily="34" charset="0"/>
                          <a:ea typeface="Tahoma" panose="020B0604030504040204" pitchFamily="34" charset="0"/>
                          <a:cs typeface="Tahoma" panose="020B0604030504040204" pitchFamily="34" charset="0"/>
                        </a:rPr>
                        <a:t>Quality</a:t>
                      </a:r>
                    </a:p>
                  </a:txBody>
                  <a:tcPr marL="130671" marR="130671" marT="32668" marB="32668">
                    <a:lnL>
                      <a:noFill/>
                    </a:lnL>
                    <a:lnR>
                      <a:noFill/>
                    </a:lnR>
                    <a:lnT w="9525" cap="flat" cmpd="sng" algn="ctr">
                      <a:solidFill>
                        <a:srgbClr val="E7E7E7"/>
                      </a:solidFill>
                      <a:prstDash val="solid"/>
                      <a:round/>
                      <a:headEnd type="none" w="med" len="med"/>
                      <a:tailEnd type="none" w="med" len="med"/>
                    </a:lnT>
                    <a:lnB>
                      <a:noFill/>
                    </a:lnB>
                    <a:solidFill>
                      <a:srgbClr val="FFFFFF"/>
                    </a:solidFill>
                  </a:tcPr>
                </a:tc>
                <a:tc>
                  <a:txBody>
                    <a:bodyPr/>
                    <a:lstStyle/>
                    <a:p>
                      <a:pPr algn="l" fontAlgn="ctr"/>
                      <a:r>
                        <a:rPr lang="en-US" sz="1600" dirty="0">
                          <a:solidFill>
                            <a:srgbClr val="222222"/>
                          </a:solidFill>
                          <a:effectLst/>
                          <a:latin typeface="Tahoma" panose="020B0604030504040204" pitchFamily="34" charset="0"/>
                          <a:ea typeface="Tahoma" panose="020B0604030504040204" pitchFamily="34" charset="0"/>
                          <a:cs typeface="Tahoma" panose="020B0604030504040204" pitchFamily="34" charset="0"/>
                        </a:rPr>
                        <a:t>Position yourself according to a quality standard: high quality or else reliably good quality at a reasonable price</a:t>
                      </a:r>
                    </a:p>
                  </a:txBody>
                  <a:tcPr marL="130671" marR="130671" marT="32668" marB="32668">
                    <a:lnL>
                      <a:noFill/>
                    </a:lnL>
                    <a:lnR>
                      <a:noFill/>
                    </a:lnR>
                    <a:lnT w="9525" cap="flat" cmpd="sng" algn="ctr">
                      <a:solidFill>
                        <a:srgbClr val="E7E7E7"/>
                      </a:solidFill>
                      <a:prstDash val="solid"/>
                      <a:round/>
                      <a:headEnd type="none" w="med" len="med"/>
                      <a:tailEnd type="none" w="med" len="med"/>
                    </a:lnT>
                    <a:lnB>
                      <a:noFill/>
                    </a:lnB>
                    <a:solidFill>
                      <a:srgbClr val="FFFFFF"/>
                    </a:solidFill>
                  </a:tcPr>
                </a:tc>
                <a:tc>
                  <a:txBody>
                    <a:bodyPr/>
                    <a:lstStyle/>
                    <a:p>
                      <a:pPr algn="l" fontAlgn="base"/>
                      <a:r>
                        <a:rPr lang="en-US" sz="1600" b="0" dirty="0">
                          <a:solidFill>
                            <a:srgbClr val="222222"/>
                          </a:solidFill>
                          <a:effectLst/>
                          <a:latin typeface="Tahoma" panose="020B0604030504040204" pitchFamily="34" charset="0"/>
                          <a:ea typeface="Tahoma" panose="020B0604030504040204" pitchFamily="34" charset="0"/>
                          <a:cs typeface="Tahoma" panose="020B0604030504040204" pitchFamily="34" charset="0"/>
                        </a:rPr>
                        <a:t>Hearts on Fire = Perfection </a:t>
                      </a:r>
                    </a:p>
                    <a:p>
                      <a:pPr algn="l" fontAlgn="base"/>
                      <a:r>
                        <a:rPr lang="en-US" sz="1600" b="0" dirty="0">
                          <a:solidFill>
                            <a:srgbClr val="222222"/>
                          </a:solidFill>
                          <a:effectLst/>
                          <a:latin typeface="Tahoma" panose="020B0604030504040204" pitchFamily="34" charset="0"/>
                          <a:ea typeface="Tahoma" panose="020B0604030504040204" pitchFamily="34" charset="0"/>
                          <a:cs typeface="Tahoma" panose="020B0604030504040204" pitchFamily="34" charset="0"/>
                        </a:rPr>
                        <a:t>Ritz Carlton = luxury</a:t>
                      </a:r>
                    </a:p>
                  </a:txBody>
                  <a:tcPr marL="130671" marR="130671" marT="32668" marB="32668">
                    <a:lnL>
                      <a:noFill/>
                    </a:lnL>
                    <a:lnR>
                      <a:noFill/>
                    </a:lnR>
                    <a:lnT w="9525" cap="flat" cmpd="sng" algn="ctr">
                      <a:solidFill>
                        <a:srgbClr val="E7E7E7"/>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691075210"/>
                  </a:ext>
                </a:extLst>
              </a:tr>
            </a:tbl>
          </a:graphicData>
        </a:graphic>
      </p:graphicFrame>
    </p:spTree>
    <p:extLst>
      <p:ext uri="{BB962C8B-B14F-4D97-AF65-F5344CB8AC3E}">
        <p14:creationId xmlns:p14="http://schemas.microsoft.com/office/powerpoint/2010/main" val="4116416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illSans Light"/>
        <a:ea typeface=""/>
        <a:cs typeface=""/>
      </a:majorFont>
      <a:minorFont>
        <a:latin typeface="Gill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2274</TotalTime>
  <Words>907</Words>
  <Application>Microsoft Macintosh PowerPoint</Application>
  <PresentationFormat>On-screen Show (4:3)</PresentationFormat>
  <Paragraphs>191</Paragraphs>
  <Slides>26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Tahoma</vt:lpstr>
      <vt:lpstr>Arial</vt:lpstr>
      <vt:lpstr>Office Theme</vt:lpstr>
      <vt:lpstr>Positioning</vt:lpstr>
      <vt:lpstr>Positioning</vt:lpstr>
      <vt:lpstr>Differentiation</vt:lpstr>
      <vt:lpstr>Positioning vs. Differentiation</vt:lpstr>
      <vt:lpstr>Steps of the Positioning Process</vt:lpstr>
      <vt:lpstr>Step 1: Confirm Your Understanding of Market Dynamics</vt:lpstr>
      <vt:lpstr>Step 2: Identify Your Competitive Advantages</vt:lpstr>
      <vt:lpstr>Step 3: Choose Competitive Advantages That Define Your Niche</vt:lpstr>
      <vt:lpstr>Common Positioning Strategies</vt:lpstr>
      <vt:lpstr>Positioning Statement</vt:lpstr>
      <vt:lpstr>Formula for Positioning Statement</vt:lpstr>
      <vt:lpstr>Criteria to Evaluate Positioning Statements</vt:lpstr>
      <vt:lpstr>Repositioning</vt:lpstr>
      <vt:lpstr>Reasons to Consider Repositioning</vt:lpstr>
      <vt:lpstr>More Reasons to Consider Repositioning</vt:lpstr>
      <vt:lpstr>Repositioning and Market Perceptions</vt:lpstr>
      <vt:lpstr>Pitfalls of Repositioning</vt:lpstr>
      <vt:lpstr>Implementing a Positioning Strategy</vt:lpstr>
      <vt:lpstr>Product</vt:lpstr>
      <vt:lpstr>Price</vt:lpstr>
      <vt:lpstr>Place</vt:lpstr>
      <vt:lpstr>Promotions</vt:lpstr>
      <vt:lpstr>Example</vt:lpstr>
      <vt:lpstr>Measuring Implementation</vt:lpstr>
      <vt:lpstr>Practice Questions</vt:lpstr>
      <vt:lpstr>Quick Review</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Jessica Hanson</cp:lastModifiedBy>
  <cp:revision>79</cp:revision>
  <dcterms:created xsi:type="dcterms:W3CDTF">2017-01-24T14:54:50Z</dcterms:created>
  <dcterms:modified xsi:type="dcterms:W3CDTF">2017-05-02T20:17:17Z</dcterms:modified>
</cp:coreProperties>
</file>